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7" r:id="rId4"/>
    <p:sldId id="258" r:id="rId5"/>
    <p:sldId id="259" r:id="rId6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2520" y="8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0675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2501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5730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045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3546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3604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364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0127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8408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719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41610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2ECAF1-138F-4178-ABC9-DF683C5638E4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8764C7-269B-4EDD-BC0E-7B18CAB2B93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8960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7E57B3F-F514-10A4-0C00-56E853D82980}"/>
              </a:ext>
            </a:extLst>
          </p:cNvPr>
          <p:cNvSpPr txBox="1"/>
          <p:nvPr/>
        </p:nvSpPr>
        <p:spPr>
          <a:xfrm>
            <a:off x="405340" y="379725"/>
            <a:ext cx="59659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6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Pearson's correlation between the levels of CD4+ Th cell populations (Th1, Th2, Th9, Th17, Th22) in the cohorts of participants with Mild (A, heatmap; B, linear regression), Severe (C, heatmap; D, linear regression), Critical (E, heatmap; F, linear regression), and PCC (G, heatmap; H, linear regression). Pearson's coefficients r and p-values were calculated using a combination of Python libraries. Regression plots were generated using the Seaborn library.</a:t>
            </a:r>
            <a:endParaRPr lang="es-ES" sz="12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580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>
            <a:extLst>
              <a:ext uri="{FF2B5EF4-FFF2-40B4-BE49-F238E27FC236}">
                <a16:creationId xmlns:a16="http://schemas.microsoft.com/office/drawing/2014/main" id="{9955A636-30C0-8724-5CAD-E1B1BB82EDB7}"/>
              </a:ext>
            </a:extLst>
          </p:cNvPr>
          <p:cNvGrpSpPr/>
          <p:nvPr/>
        </p:nvGrpSpPr>
        <p:grpSpPr>
          <a:xfrm>
            <a:off x="657538" y="823711"/>
            <a:ext cx="5554029" cy="7510873"/>
            <a:chOff x="592223" y="653892"/>
            <a:chExt cx="5554029" cy="7510873"/>
          </a:xfrm>
        </p:grpSpPr>
        <p:pic>
          <p:nvPicPr>
            <p:cNvPr id="5" name="Imagen 4" descr="Gráfico&#10;&#10;Descripción generada automáticamente">
              <a:extLst>
                <a:ext uri="{FF2B5EF4-FFF2-40B4-BE49-F238E27FC236}">
                  <a16:creationId xmlns:a16="http://schemas.microsoft.com/office/drawing/2014/main" id="{7241BC86-459C-8AC9-1DF7-CEBFAB4E3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294" y="792099"/>
              <a:ext cx="1779698" cy="1800000"/>
            </a:xfrm>
            <a:prstGeom prst="rect">
              <a:avLst/>
            </a:prstGeom>
          </p:spPr>
        </p:pic>
        <p:pic>
          <p:nvPicPr>
            <p:cNvPr id="7" name="Imagen 6" descr="Gráfico&#10;&#10;Descripción generada automáticamente">
              <a:extLst>
                <a:ext uri="{FF2B5EF4-FFF2-40B4-BE49-F238E27FC236}">
                  <a16:creationId xmlns:a16="http://schemas.microsoft.com/office/drawing/2014/main" id="{ADF06503-7032-FC46-48E4-6D5ADCFE4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3804" y="793573"/>
              <a:ext cx="1701875" cy="1800000"/>
            </a:xfrm>
            <a:prstGeom prst="rect">
              <a:avLst/>
            </a:prstGeom>
          </p:spPr>
        </p:pic>
        <p:pic>
          <p:nvPicPr>
            <p:cNvPr id="9" name="Imagen 8" descr="Diagrama, Dibujo de ingeniería&#10;&#10;Descripción generada automáticamente con confianza media">
              <a:extLst>
                <a:ext uri="{FF2B5EF4-FFF2-40B4-BE49-F238E27FC236}">
                  <a16:creationId xmlns:a16="http://schemas.microsoft.com/office/drawing/2014/main" id="{40E7C0A1-DBE3-919C-222F-382CAE137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252" y="2802603"/>
              <a:ext cx="5400000" cy="5362162"/>
            </a:xfrm>
            <a:prstGeom prst="rect">
              <a:avLst/>
            </a:prstGeom>
          </p:spPr>
        </p:pic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E6C4B535-17D8-A880-2EA0-31726065D2A0}"/>
                </a:ext>
              </a:extLst>
            </p:cNvPr>
            <p:cNvSpPr txBox="1"/>
            <p:nvPr/>
          </p:nvSpPr>
          <p:spPr>
            <a:xfrm>
              <a:off x="592223" y="653892"/>
              <a:ext cx="2776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BB9C5BFA-AB47-F696-1A8D-D2C768FE8E9F}"/>
                </a:ext>
              </a:extLst>
            </p:cNvPr>
            <p:cNvSpPr txBox="1"/>
            <p:nvPr/>
          </p:nvSpPr>
          <p:spPr>
            <a:xfrm>
              <a:off x="592223" y="2627784"/>
              <a:ext cx="2776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3203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>
            <a:extLst>
              <a:ext uri="{FF2B5EF4-FFF2-40B4-BE49-F238E27FC236}">
                <a16:creationId xmlns:a16="http://schemas.microsoft.com/office/drawing/2014/main" id="{CF6FA738-F0C6-4300-A262-47E01118648C}"/>
              </a:ext>
            </a:extLst>
          </p:cNvPr>
          <p:cNvGrpSpPr/>
          <p:nvPr/>
        </p:nvGrpSpPr>
        <p:grpSpPr>
          <a:xfrm>
            <a:off x="657538" y="823711"/>
            <a:ext cx="5559578" cy="7506988"/>
            <a:chOff x="657538" y="823711"/>
            <a:chExt cx="5559578" cy="7506988"/>
          </a:xfrm>
        </p:grpSpPr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D0692213-968C-A9A4-2416-B9951FB20D9B}"/>
                </a:ext>
              </a:extLst>
            </p:cNvPr>
            <p:cNvSpPr txBox="1"/>
            <p:nvPr/>
          </p:nvSpPr>
          <p:spPr>
            <a:xfrm>
              <a:off x="657538" y="823711"/>
              <a:ext cx="2776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1B1A39F-7458-4D1E-8390-D5AE114AA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2926" y="971204"/>
              <a:ext cx="1701880" cy="1800000"/>
            </a:xfrm>
            <a:prstGeom prst="rect">
              <a:avLst/>
            </a:prstGeom>
          </p:spPr>
        </p:pic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70B5B7E0-3B3E-4F34-9D9B-CBAD42D206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328" y="970674"/>
              <a:ext cx="1779699" cy="1800000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16A46F4-7426-438F-A5F2-2047DC635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837" y="2930699"/>
              <a:ext cx="5397279" cy="5400000"/>
            </a:xfrm>
            <a:prstGeom prst="rect">
              <a:avLst/>
            </a:prstGeom>
          </p:spPr>
        </p:pic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F4337844-7C56-D26A-E8CF-E488BEDA17D1}"/>
                </a:ext>
              </a:extLst>
            </p:cNvPr>
            <p:cNvSpPr txBox="1"/>
            <p:nvPr/>
          </p:nvSpPr>
          <p:spPr>
            <a:xfrm>
              <a:off x="657538" y="2797603"/>
              <a:ext cx="2776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8905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>
            <a:extLst>
              <a:ext uri="{FF2B5EF4-FFF2-40B4-BE49-F238E27FC236}">
                <a16:creationId xmlns:a16="http://schemas.microsoft.com/office/drawing/2014/main" id="{2D293C0A-DB38-4934-A235-363CD5A57167}"/>
              </a:ext>
            </a:extLst>
          </p:cNvPr>
          <p:cNvGrpSpPr/>
          <p:nvPr/>
        </p:nvGrpSpPr>
        <p:grpSpPr>
          <a:xfrm>
            <a:off x="657538" y="823711"/>
            <a:ext cx="5564263" cy="7507592"/>
            <a:chOff x="657538" y="823711"/>
            <a:chExt cx="5564263" cy="7507592"/>
          </a:xfrm>
        </p:grpSpPr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E81AED69-17D1-849E-60A0-A5249032F23E}"/>
                </a:ext>
              </a:extLst>
            </p:cNvPr>
            <p:cNvSpPr txBox="1"/>
            <p:nvPr/>
          </p:nvSpPr>
          <p:spPr>
            <a:xfrm>
              <a:off x="657538" y="823711"/>
              <a:ext cx="2776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E8210FBC-B835-4A0C-8FE3-934528474E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8738" y="967497"/>
              <a:ext cx="1701880" cy="1800000"/>
            </a:xfrm>
            <a:prstGeom prst="rect">
              <a:avLst/>
            </a:prstGeom>
          </p:spPr>
        </p:pic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A76CFFAC-02F3-4E61-4D90-C7D945315290}"/>
                </a:ext>
              </a:extLst>
            </p:cNvPr>
            <p:cNvSpPr txBox="1"/>
            <p:nvPr/>
          </p:nvSpPr>
          <p:spPr>
            <a:xfrm>
              <a:off x="657538" y="2797603"/>
              <a:ext cx="2632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</a:p>
          </p:txBody>
        </p:sp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9131C7EF-74C5-4999-857C-5A0BDA8103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330" y="971357"/>
              <a:ext cx="1779699" cy="1800000"/>
            </a:xfrm>
            <a:prstGeom prst="rect">
              <a:avLst/>
            </a:prstGeom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73544126-39DD-404D-B46C-5F36EF362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801" y="2931303"/>
              <a:ext cx="5400000" cy="54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0384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>
            <a:extLst>
              <a:ext uri="{FF2B5EF4-FFF2-40B4-BE49-F238E27FC236}">
                <a16:creationId xmlns:a16="http://schemas.microsoft.com/office/drawing/2014/main" id="{830F7653-AB9E-4C96-B134-75F8FEEB0277}"/>
              </a:ext>
            </a:extLst>
          </p:cNvPr>
          <p:cNvGrpSpPr/>
          <p:nvPr/>
        </p:nvGrpSpPr>
        <p:grpSpPr>
          <a:xfrm>
            <a:off x="657538" y="823711"/>
            <a:ext cx="5555753" cy="7533592"/>
            <a:chOff x="657538" y="823711"/>
            <a:chExt cx="5555753" cy="7533592"/>
          </a:xfrm>
        </p:grpSpPr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94C650FE-EC38-8FF7-9D74-0D2916FACC3D}"/>
                </a:ext>
              </a:extLst>
            </p:cNvPr>
            <p:cNvSpPr txBox="1"/>
            <p:nvPr/>
          </p:nvSpPr>
          <p:spPr>
            <a:xfrm>
              <a:off x="657538" y="823711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</a:p>
          </p:txBody>
        </p:sp>
        <p:pic>
          <p:nvPicPr>
            <p:cNvPr id="5" name="Imagen 4" descr="Imagen que contiene Diagrama&#10;&#10;Descripción generada automáticamente">
              <a:extLst>
                <a:ext uri="{FF2B5EF4-FFF2-40B4-BE49-F238E27FC236}">
                  <a16:creationId xmlns:a16="http://schemas.microsoft.com/office/drawing/2014/main" id="{9C894734-018F-8351-5AB6-D6CDE00AD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" y="2957303"/>
              <a:ext cx="5397279" cy="5400000"/>
            </a:xfrm>
            <a:prstGeom prst="rect">
              <a:avLst/>
            </a:prstGeom>
          </p:spPr>
        </p:pic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885EDEC4-F9EA-A575-A79A-68AD2911CD52}"/>
                </a:ext>
              </a:extLst>
            </p:cNvPr>
            <p:cNvSpPr txBox="1"/>
            <p:nvPr/>
          </p:nvSpPr>
          <p:spPr>
            <a:xfrm>
              <a:off x="657538" y="2797603"/>
              <a:ext cx="2776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</a:p>
          </p:txBody>
        </p:sp>
        <p:pic>
          <p:nvPicPr>
            <p:cNvPr id="7" name="Imagen 6" descr="Gráfico&#10;&#10;Descripción generada automáticamente">
              <a:extLst>
                <a:ext uri="{FF2B5EF4-FFF2-40B4-BE49-F238E27FC236}">
                  <a16:creationId xmlns:a16="http://schemas.microsoft.com/office/drawing/2014/main" id="{4B01390D-1F91-9AB7-0BC2-D4250FE8E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498" y="971558"/>
              <a:ext cx="1779699" cy="1800000"/>
            </a:xfrm>
            <a:prstGeom prst="rect">
              <a:avLst/>
            </a:prstGeom>
          </p:spPr>
        </p:pic>
        <p:pic>
          <p:nvPicPr>
            <p:cNvPr id="9" name="Imagen 8" descr="Gráfico&#10;&#10;Descripción generada automáticamente">
              <a:extLst>
                <a:ext uri="{FF2B5EF4-FFF2-40B4-BE49-F238E27FC236}">
                  <a16:creationId xmlns:a16="http://schemas.microsoft.com/office/drawing/2014/main" id="{FC05E59D-0393-0CB0-7E90-6B27031F0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2364" y="963556"/>
              <a:ext cx="1701880" cy="18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56487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108</Words>
  <Application>Microsoft Office PowerPoint</Application>
  <PresentationFormat>Presentación en pantalla (4:3)</PresentationFormat>
  <Paragraphs>9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Mayte Coiras</dc:creator>
  <cp:lastModifiedBy>Mayte Coiras</cp:lastModifiedBy>
  <cp:revision>21</cp:revision>
  <dcterms:created xsi:type="dcterms:W3CDTF">2024-02-25T21:24:50Z</dcterms:created>
  <dcterms:modified xsi:type="dcterms:W3CDTF">2024-05-11T09:02:24Z</dcterms:modified>
</cp:coreProperties>
</file>